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60" r:id="rId4"/>
    <p:sldId id="279" r:id="rId5"/>
    <p:sldId id="261" r:id="rId6"/>
    <p:sldId id="28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6D6405-E276-468C-BAAA-B6D05A7178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A43A7D-B020-4953-8993-FF869435C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3B0C-3728-4319-B997-FE3DCE5D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1D75-DE28-465C-868F-30435E8A2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E5248B-CF04-460B-827A-F7609F6CB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B7D19-643C-47EB-AFE0-F800FCE04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FBE86-660C-4BA7-AB7C-D3FCAB667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AB8D-914C-4438-AB6D-7E22867DD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A92BF-FE21-462D-AF5F-4213F0A02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688B8-FA45-4152-9246-0EAED60F1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D5E2E-8191-4CBA-800D-F1A79B910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17A17-94A8-4A7B-8903-C92A721A8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AD66A-D88D-41F7-A915-F872A984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5D0FE-5830-4319-B73F-AFF84F803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703CD-E02E-4D33-9E3F-1A6948437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FD3CF-28F8-4A7A-B816-936650D39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5B46-3150-4EA7-B135-D404683A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D398C-6EF9-47BD-B93E-7059E1B6E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CA8A4-B94F-43C2-8138-049D6FCFA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0A305-9D10-4F7D-BDE5-1F698D0FF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D0079-A992-4D34-9994-2657BD1BE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2B3E-CE0B-4F01-BF31-7E4E65E80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356F3-8507-404E-B160-596689B7F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6065C-CAF3-41EA-8B3E-501586A82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DAF7E4-24AD-42B8-9D88-0197714550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FCA4D0-4B71-45BB-8A90-450FC49ACE1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13693" y="453450"/>
            <a:ext cx="3653757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</a:p>
          <a:p>
            <a:pPr algn="ctr"/>
            <a:endParaRPr lang="ru-RU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2015г.</a:t>
            </a:r>
            <a:endParaRPr lang="ru-RU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28596" y="3786190"/>
            <a:ext cx="79295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679450" algn="l"/>
              </a:tabLs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Ящик с яблоками рабочий втаскивает, зацепив крючком, по наклонной доске, приставленной к кузову машины.</a:t>
            </a:r>
          </a:p>
          <a:p>
            <a:pPr algn="just">
              <a:tabLst>
                <a:tab pos="679450" algn="l"/>
              </a:tabLs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Куда направлена сила трения?</a:t>
            </a:r>
          </a:p>
          <a:p>
            <a:pPr algn="just">
              <a:tabLst>
                <a:tab pos="679450" algn="l"/>
              </a:tabLst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А как она будет направлена, если рабочий будет тянуть ящик из машины?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36868" name="Picture 5" descr="C77E3782"/>
          <p:cNvPicPr>
            <a:picLocks noChangeAspect="1" noChangeArrowheads="1"/>
          </p:cNvPicPr>
          <p:nvPr/>
        </p:nvPicPr>
        <p:blipFill>
          <a:blip r:embed="rId2" cstate="print"/>
          <a:srcRect b="34512"/>
          <a:stretch>
            <a:fillRect/>
          </a:stretch>
        </p:blipFill>
        <p:spPr bwMode="auto">
          <a:xfrm>
            <a:off x="827088" y="500042"/>
            <a:ext cx="77057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3744913" cy="44719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Какой вид трения удерживает ящик при его перемещении на наклонном транспортере?</a:t>
            </a:r>
          </a:p>
        </p:txBody>
      </p:sp>
      <p:pic>
        <p:nvPicPr>
          <p:cNvPr id="37892" name="pictureRes" descr="res2395EE2B-4D4A-4074-958D-549CB77A87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182813"/>
            <a:ext cx="4608512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4834" y="714356"/>
            <a:ext cx="34671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Почему шелковый шнурок развязывается быстрее шерстяного? </a:t>
            </a:r>
          </a:p>
        </p:txBody>
      </p:sp>
      <p:pic>
        <p:nvPicPr>
          <p:cNvPr id="38916" name="Picture 5" descr="i?id=39804984&amp;tov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4530299" cy="336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7348" y="714356"/>
            <a:ext cx="38989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Почему металлические ступеньки (лестницы, подножки трамвая, поезда и т.п.) не гладкие, а имеют рельефные выступы?</a:t>
            </a:r>
          </a:p>
        </p:txBody>
      </p:sp>
      <p:pic>
        <p:nvPicPr>
          <p:cNvPr id="40964" name="Рисунок 6" descr="stup_02-04-04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40"/>
            <a:ext cx="43830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3663" y="1981200"/>
            <a:ext cx="39703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Зачем шины автомобилей делают ребристыми?</a:t>
            </a:r>
          </a:p>
        </p:txBody>
      </p:sp>
      <p:pic>
        <p:nvPicPr>
          <p:cNvPr id="46083" name="Picture 4" descr="bmp1c26_01_03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841504"/>
            <a:ext cx="3675060" cy="367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214422"/>
            <a:ext cx="4186238" cy="46164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4000" b="1" dirty="0" smtClean="0">
                <a:latin typeface="Gabriola" pitchFamily="82" charset="0"/>
              </a:rPr>
              <a:t>     К ножкам многих приборов (телевизоры,  магнитофоны, проигрыватели) приклеены резиновые кружки. Зачем?</a:t>
            </a:r>
          </a:p>
        </p:txBody>
      </p:sp>
      <p:pic>
        <p:nvPicPr>
          <p:cNvPr id="47108" name="Picture 4" descr="t_013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000240"/>
            <a:ext cx="3351241" cy="372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mash_ko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285860"/>
            <a:ext cx="3816350" cy="2736850"/>
          </a:xfrm>
          <a:noFill/>
          <a:ln w="38100">
            <a:solidFill>
              <a:srgbClr val="A50021"/>
            </a:solidFill>
          </a:ln>
        </p:spPr>
      </p:pic>
      <p:pic>
        <p:nvPicPr>
          <p:cNvPr id="71685" name="Picture 5" descr="mash_k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85860"/>
            <a:ext cx="4114800" cy="2819400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11188" y="4286257"/>
            <a:ext cx="71755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 каком из изображенных случаев трение полезно? Вредно? Где его нужно увеличить? Уменьшить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задачу! (2 минуты)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928802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Вагонетка массой 200 кг движется равномерно. С какой силой рабочий толкает вагонетку, если коэффициент трения 0,6?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785926"/>
            <a:ext cx="68664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 = µ m g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 = 0.6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кг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10м/с²=1200 Н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00174"/>
          <a:ext cx="8429682" cy="5135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57453"/>
                <a:gridCol w="5000660"/>
                <a:gridCol w="10715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это…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возникновения силы трения…..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</a:p>
                    <a:p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силы трения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</a:t>
                      </a:r>
                    </a:p>
                    <a:p>
                      <a:r>
                        <a:rPr lang="ru-RU" dirty="0" smtClean="0"/>
                        <a:t>2)</a:t>
                      </a:r>
                    </a:p>
                    <a:p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зависит от….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не зависит от…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 по которой можно рассчитать силу трения…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_______________, где 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б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71422"/>
            <a:ext cx="3571900" cy="71437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Упражнение 1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39750" y="2205038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15930" y="1071546"/>
            <a:ext cx="864235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latin typeface="Monotype Corsiva" pitchFamily="66" charset="0"/>
              </a:rPr>
              <a:t>Соотнесите виды трения с соответствующими фразами</a:t>
            </a:r>
            <a:r>
              <a:rPr lang="ru-RU" sz="4000" dirty="0" smtClean="0">
                <a:latin typeface="Monotype Corsiva" pitchFamily="66" charset="0"/>
              </a:rPr>
              <a:t>.</a:t>
            </a:r>
            <a:endParaRPr lang="ru-RU" sz="2200" dirty="0"/>
          </a:p>
          <a:p>
            <a:pPr>
              <a:spcBef>
                <a:spcPct val="50000"/>
              </a:spcBef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1.Трение скольжения                              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                                       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2.Трение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качения     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3.Трение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покоя 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786058"/>
            <a:ext cx="4857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Одно тело катится по поверхности другого.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 слишком слаб, чтобы сдвинуть эту коробку.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Одно тело скользит по поверхности другого.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00174"/>
          <a:ext cx="8429682" cy="5405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57453"/>
                <a:gridCol w="5000660"/>
                <a:gridCol w="10715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это…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Сила, возникающая при движении одного тела по поверхности другого.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возникновения силы трения…..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1)Шероховатости поверхностей</a:t>
                      </a:r>
                    </a:p>
                    <a:p>
                      <a:r>
                        <a:rPr lang="ru-RU" dirty="0" smtClean="0"/>
                        <a:t>2)Молекулярное взаимодействие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силы трения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Трение покоя</a:t>
                      </a:r>
                    </a:p>
                    <a:p>
                      <a:r>
                        <a:rPr lang="ru-RU" dirty="0" smtClean="0"/>
                        <a:t>2) Трение скольжения</a:t>
                      </a:r>
                    </a:p>
                    <a:p>
                      <a:r>
                        <a:rPr lang="ru-RU" dirty="0" smtClean="0"/>
                        <a:t>3) Трение качения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зависит от….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Силы давления,  рода поверхности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Сила трения не зависит от…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площади поверхности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 по которой можно рассчитать силу трения…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µ m g </a:t>
                      </a:r>
                      <a:r>
                        <a:rPr lang="ru-RU" dirty="0" smtClean="0"/>
                        <a:t>, где µ</a:t>
                      </a:r>
                      <a:r>
                        <a:rPr lang="en-US" dirty="0" smtClean="0"/>
                        <a:t> - </a:t>
                      </a:r>
                      <a:r>
                        <a:rPr lang="ru-RU" dirty="0" smtClean="0"/>
                        <a:t>коэффициент</a:t>
                      </a:r>
                      <a:r>
                        <a:rPr lang="ru-RU" baseline="0" dirty="0" smtClean="0"/>
                        <a:t> трения,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mg = N  - </a:t>
                      </a:r>
                      <a:r>
                        <a:rPr lang="ru-RU" baseline="0" dirty="0" smtClean="0"/>
                        <a:t>сила давления или сила реакции опоры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dirty="0" smtClean="0"/>
                        <a:t>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б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2143116"/>
            <a:ext cx="64429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 б – оценка  5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 8 до 9 б – оценка 4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 6 -7 б – оценка 3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Меньше 6 б – оценка 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928802"/>
            <a:ext cx="72635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Спасибо за работу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71422"/>
            <a:ext cx="3571900" cy="71437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Упражнение 1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39750" y="2205038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215930" y="1071546"/>
            <a:ext cx="864235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latin typeface="Monotype Corsiva" pitchFamily="66" charset="0"/>
              </a:rPr>
              <a:t>Соотнесите виды трения с соответствующими фразами</a:t>
            </a:r>
            <a:r>
              <a:rPr lang="ru-RU" sz="4000" dirty="0" smtClean="0">
                <a:latin typeface="Monotype Corsiva" pitchFamily="66" charset="0"/>
              </a:rPr>
              <a:t>.</a:t>
            </a:r>
            <a:endParaRPr lang="ru-RU" sz="2200" dirty="0"/>
          </a:p>
          <a:p>
            <a:pPr>
              <a:spcBef>
                <a:spcPct val="50000"/>
              </a:spcBef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1.Трение скольжения                              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                                       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2.Трение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качения     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     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3.Трение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покоя  </a:t>
            </a: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</a:t>
            </a: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       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786058"/>
            <a:ext cx="4857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Одно тело катится по поверхности другого.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 слишком слаб, чтобы сдвинуть эту коробку.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lphaLcParenR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Одно тело скользит по поверхности другого.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2571736" y="3786190"/>
            <a:ext cx="242889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2786050" y="3357562"/>
            <a:ext cx="142876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428860" y="4500570"/>
            <a:ext cx="1857388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214290"/>
            <a:ext cx="6316662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Упражнение </a:t>
            </a: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Выберите факторы, которые влияют на силу трения.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Сила, вынуждающая тело начать движение.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Вес груза.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Площади движущихся поверхностей.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Направление движения.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Неровность поверхности.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60" y="214290"/>
            <a:ext cx="6316662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Упражнение </a:t>
            </a:r>
            <a:r>
              <a:rPr lang="ru-RU" dirty="0" smtClean="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Выберите факторы, которые влияют на силу трения.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Сила, вынуждающая тело начать движение.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Вес груза.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Площади движущихся поверхностей.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Направление движения.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36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Неровность поверхности.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285720" y="2565400"/>
            <a:ext cx="41434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79450" algn="l"/>
              </a:tabLst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Почему санки, скатившись с горы,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останавливаются?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27652" name="Рисунок 6" descr="med_371377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857375"/>
            <a:ext cx="33623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28596" y="4797425"/>
            <a:ext cx="85459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679450" algn="l"/>
              </a:tabLst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Почему мел оставляет след на классной доске?</a:t>
            </a:r>
          </a:p>
        </p:txBody>
      </p:sp>
      <p:pic>
        <p:nvPicPr>
          <p:cNvPr id="28676" name="Picture 4" descr="AG0005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809750"/>
            <a:ext cx="374332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263646" y="1357298"/>
            <a:ext cx="26654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79450" algn="l"/>
              </a:tabLst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Почему трудно удержать в руках живую рыбу?</a:t>
            </a:r>
          </a:p>
        </p:txBody>
      </p:sp>
      <p:pic>
        <p:nvPicPr>
          <p:cNvPr id="32772" name="Рисунок 6" descr="0001a2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785938"/>
            <a:ext cx="381000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28596" y="857232"/>
            <a:ext cx="4114800" cy="175260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Какой вид трения имеет место при катании на велосипеде? </a:t>
            </a:r>
          </a:p>
          <a:p>
            <a:pPr marL="533400" indent="-533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 перевозке груза на санках? </a:t>
            </a:r>
          </a:p>
          <a:p>
            <a:pPr marL="533400" indent="-533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 катании на лыжах?</a:t>
            </a:r>
          </a:p>
          <a:p>
            <a:pPr marL="533400" indent="-533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 передвижении рабочим катушки с проводом? </a:t>
            </a:r>
          </a:p>
          <a:p>
            <a:pPr marL="533400" indent="-533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При движении вагонетки?</a:t>
            </a:r>
          </a:p>
          <a:p>
            <a:pPr marL="533400" indent="-533400" eaLnBrk="1" hangingPunct="1"/>
            <a:endParaRPr lang="ru-RU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5844" name="Picture 6" descr="76150E45"/>
          <p:cNvPicPr>
            <a:picLocks noChangeAspect="1" noChangeArrowheads="1"/>
          </p:cNvPicPr>
          <p:nvPr/>
        </p:nvPicPr>
        <p:blipFill>
          <a:blip r:embed="rId2" cstate="print"/>
          <a:srcRect b="1915"/>
          <a:stretch>
            <a:fillRect/>
          </a:stretch>
        </p:blipFill>
        <p:spPr bwMode="auto">
          <a:xfrm>
            <a:off x="4357687" y="2571744"/>
            <a:ext cx="462038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601_slide">
  <a:themeElements>
    <a:clrScheme name="Тема Office 2">
      <a:dk1>
        <a:srgbClr val="000000"/>
      </a:dk1>
      <a:lt1>
        <a:srgbClr val="FFFFFF"/>
      </a:lt1>
      <a:dk2>
        <a:srgbClr val="CC9933"/>
      </a:dk2>
      <a:lt2>
        <a:srgbClr val="FFFFFF"/>
      </a:lt2>
      <a:accent1>
        <a:srgbClr val="F2DA3D"/>
      </a:accent1>
      <a:accent2>
        <a:srgbClr val="FFBB80"/>
      </a:accent2>
      <a:accent3>
        <a:srgbClr val="E2CAAD"/>
      </a:accent3>
      <a:accent4>
        <a:srgbClr val="DADADA"/>
      </a:accent4>
      <a:accent5>
        <a:srgbClr val="F7EAAF"/>
      </a:accent5>
      <a:accent6>
        <a:srgbClr val="E7A973"/>
      </a:accent6>
      <a:hlink>
        <a:srgbClr val="FFD98C"/>
      </a:hlink>
      <a:folHlink>
        <a:srgbClr val="EBD6D3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F7BE4A"/>
        </a:accent1>
        <a:accent2>
          <a:srgbClr val="FFC573"/>
        </a:accent2>
        <a:accent3>
          <a:srgbClr val="E2CAAD"/>
        </a:accent3>
        <a:accent4>
          <a:srgbClr val="DADADA"/>
        </a:accent4>
        <a:accent5>
          <a:srgbClr val="FADBB1"/>
        </a:accent5>
        <a:accent6>
          <a:srgbClr val="E7B268"/>
        </a:accent6>
        <a:hlink>
          <a:srgbClr val="FFD480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F2DA3D"/>
        </a:accent1>
        <a:accent2>
          <a:srgbClr val="FFBB80"/>
        </a:accent2>
        <a:accent3>
          <a:srgbClr val="E2CAAD"/>
        </a:accent3>
        <a:accent4>
          <a:srgbClr val="DADADA"/>
        </a:accent4>
        <a:accent5>
          <a:srgbClr val="F7EAAF"/>
        </a:accent5>
        <a:accent6>
          <a:srgbClr val="E7A973"/>
        </a:accent6>
        <a:hlink>
          <a:srgbClr val="FFD98C"/>
        </a:hlink>
        <a:folHlink>
          <a:srgbClr val="EBD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B2E2FF"/>
        </a:accent1>
        <a:accent2>
          <a:srgbClr val="FFD480"/>
        </a:accent2>
        <a:accent3>
          <a:srgbClr val="E2CAAD"/>
        </a:accent3>
        <a:accent4>
          <a:srgbClr val="DADADA"/>
        </a:accent4>
        <a:accent5>
          <a:srgbClr val="D5EEFF"/>
        </a:accent5>
        <a:accent6>
          <a:srgbClr val="E7C073"/>
        </a:accent6>
        <a:hlink>
          <a:srgbClr val="E5D9FF"/>
        </a:hlink>
        <a:folHlink>
          <a:srgbClr val="DAF2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C8E6AC"/>
        </a:accent1>
        <a:accent2>
          <a:srgbClr val="CCD7FF"/>
        </a:accent2>
        <a:accent3>
          <a:srgbClr val="E2CAAD"/>
        </a:accent3>
        <a:accent4>
          <a:srgbClr val="DADADA"/>
        </a:accent4>
        <a:accent5>
          <a:srgbClr val="E0F0D2"/>
        </a:accent5>
        <a:accent6>
          <a:srgbClr val="B9C3E7"/>
        </a:accent6>
        <a:hlink>
          <a:srgbClr val="F2DAE1"/>
        </a:hlink>
        <a:folHlink>
          <a:srgbClr val="FFD9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7BE4A"/>
        </a:accent1>
        <a:accent2>
          <a:srgbClr val="FFC573"/>
        </a:accent2>
        <a:accent3>
          <a:srgbClr val="FFFFFF"/>
        </a:accent3>
        <a:accent4>
          <a:srgbClr val="000000"/>
        </a:accent4>
        <a:accent5>
          <a:srgbClr val="FADBB1"/>
        </a:accent5>
        <a:accent6>
          <a:srgbClr val="E7B268"/>
        </a:accent6>
        <a:hlink>
          <a:srgbClr val="FFD480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DA3D"/>
        </a:accent1>
        <a:accent2>
          <a:srgbClr val="FFBB80"/>
        </a:accent2>
        <a:accent3>
          <a:srgbClr val="FFFFFF"/>
        </a:accent3>
        <a:accent4>
          <a:srgbClr val="000000"/>
        </a:accent4>
        <a:accent5>
          <a:srgbClr val="F7EAAF"/>
        </a:accent5>
        <a:accent6>
          <a:srgbClr val="E7A973"/>
        </a:accent6>
        <a:hlink>
          <a:srgbClr val="FFD98C"/>
        </a:hlink>
        <a:folHlink>
          <a:srgbClr val="EBD6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E2FF"/>
        </a:accent1>
        <a:accent2>
          <a:srgbClr val="FFD480"/>
        </a:accent2>
        <a:accent3>
          <a:srgbClr val="FFFFFF"/>
        </a:accent3>
        <a:accent4>
          <a:srgbClr val="000000"/>
        </a:accent4>
        <a:accent5>
          <a:srgbClr val="D5EEFF"/>
        </a:accent5>
        <a:accent6>
          <a:srgbClr val="E7C073"/>
        </a:accent6>
        <a:hlink>
          <a:srgbClr val="E5D9FF"/>
        </a:hlink>
        <a:folHlink>
          <a:srgbClr val="DAF2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8E6AC"/>
        </a:accent1>
        <a:accent2>
          <a:srgbClr val="CCD7FF"/>
        </a:accent2>
        <a:accent3>
          <a:srgbClr val="FFFFFF"/>
        </a:accent3>
        <a:accent4>
          <a:srgbClr val="000000"/>
        </a:accent4>
        <a:accent5>
          <a:srgbClr val="E0F0D2"/>
        </a:accent5>
        <a:accent6>
          <a:srgbClr val="B9C3E7"/>
        </a:accent6>
        <a:hlink>
          <a:srgbClr val="F2DAE1"/>
        </a:hlink>
        <a:folHlink>
          <a:srgbClr val="FFD9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CC9933"/>
      </a:dk2>
      <a:lt2>
        <a:srgbClr val="FFFFFF"/>
      </a:lt2>
      <a:accent1>
        <a:srgbClr val="F2DA3D"/>
      </a:accent1>
      <a:accent2>
        <a:srgbClr val="FFBB80"/>
      </a:accent2>
      <a:accent3>
        <a:srgbClr val="E2CAAD"/>
      </a:accent3>
      <a:accent4>
        <a:srgbClr val="DADADA"/>
      </a:accent4>
      <a:accent5>
        <a:srgbClr val="F7EAAF"/>
      </a:accent5>
      <a:accent6>
        <a:srgbClr val="E7A973"/>
      </a:accent6>
      <a:hlink>
        <a:srgbClr val="FFD98C"/>
      </a:hlink>
      <a:folHlink>
        <a:srgbClr val="EBD6D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F7BE4A"/>
        </a:accent1>
        <a:accent2>
          <a:srgbClr val="FFC573"/>
        </a:accent2>
        <a:accent3>
          <a:srgbClr val="E2CAAD"/>
        </a:accent3>
        <a:accent4>
          <a:srgbClr val="DADADA"/>
        </a:accent4>
        <a:accent5>
          <a:srgbClr val="FADBB1"/>
        </a:accent5>
        <a:accent6>
          <a:srgbClr val="E7B268"/>
        </a:accent6>
        <a:hlink>
          <a:srgbClr val="FFD480"/>
        </a:hlink>
        <a:folHlink>
          <a:srgbClr val="FFD8A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F2DA3D"/>
        </a:accent1>
        <a:accent2>
          <a:srgbClr val="FFBB80"/>
        </a:accent2>
        <a:accent3>
          <a:srgbClr val="E2CAAD"/>
        </a:accent3>
        <a:accent4>
          <a:srgbClr val="DADADA"/>
        </a:accent4>
        <a:accent5>
          <a:srgbClr val="F7EAAF"/>
        </a:accent5>
        <a:accent6>
          <a:srgbClr val="E7A973"/>
        </a:accent6>
        <a:hlink>
          <a:srgbClr val="FFD98C"/>
        </a:hlink>
        <a:folHlink>
          <a:srgbClr val="EBD6D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B2E2FF"/>
        </a:accent1>
        <a:accent2>
          <a:srgbClr val="FFD480"/>
        </a:accent2>
        <a:accent3>
          <a:srgbClr val="E2CAAD"/>
        </a:accent3>
        <a:accent4>
          <a:srgbClr val="DADADA"/>
        </a:accent4>
        <a:accent5>
          <a:srgbClr val="D5EEFF"/>
        </a:accent5>
        <a:accent6>
          <a:srgbClr val="E7C073"/>
        </a:accent6>
        <a:hlink>
          <a:srgbClr val="E5D9FF"/>
        </a:hlink>
        <a:folHlink>
          <a:srgbClr val="DAF2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CC9933"/>
        </a:dk2>
        <a:lt2>
          <a:srgbClr val="FFFFFF"/>
        </a:lt2>
        <a:accent1>
          <a:srgbClr val="C8E6AC"/>
        </a:accent1>
        <a:accent2>
          <a:srgbClr val="CCD7FF"/>
        </a:accent2>
        <a:accent3>
          <a:srgbClr val="E2CAAD"/>
        </a:accent3>
        <a:accent4>
          <a:srgbClr val="DADADA"/>
        </a:accent4>
        <a:accent5>
          <a:srgbClr val="E0F0D2"/>
        </a:accent5>
        <a:accent6>
          <a:srgbClr val="B9C3E7"/>
        </a:accent6>
        <a:hlink>
          <a:srgbClr val="F2DAE1"/>
        </a:hlink>
        <a:folHlink>
          <a:srgbClr val="FFD9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7BE4A"/>
        </a:accent1>
        <a:accent2>
          <a:srgbClr val="FFC573"/>
        </a:accent2>
        <a:accent3>
          <a:srgbClr val="FFFFFF"/>
        </a:accent3>
        <a:accent4>
          <a:srgbClr val="000000"/>
        </a:accent4>
        <a:accent5>
          <a:srgbClr val="FADBB1"/>
        </a:accent5>
        <a:accent6>
          <a:srgbClr val="E7B268"/>
        </a:accent6>
        <a:hlink>
          <a:srgbClr val="FFD480"/>
        </a:hlink>
        <a:folHlink>
          <a:srgbClr val="FFD8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DA3D"/>
        </a:accent1>
        <a:accent2>
          <a:srgbClr val="FFBB80"/>
        </a:accent2>
        <a:accent3>
          <a:srgbClr val="FFFFFF"/>
        </a:accent3>
        <a:accent4>
          <a:srgbClr val="000000"/>
        </a:accent4>
        <a:accent5>
          <a:srgbClr val="F7EAAF"/>
        </a:accent5>
        <a:accent6>
          <a:srgbClr val="E7A973"/>
        </a:accent6>
        <a:hlink>
          <a:srgbClr val="FFD98C"/>
        </a:hlink>
        <a:folHlink>
          <a:srgbClr val="EBD6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E2FF"/>
        </a:accent1>
        <a:accent2>
          <a:srgbClr val="FFD480"/>
        </a:accent2>
        <a:accent3>
          <a:srgbClr val="FFFFFF"/>
        </a:accent3>
        <a:accent4>
          <a:srgbClr val="000000"/>
        </a:accent4>
        <a:accent5>
          <a:srgbClr val="D5EEFF"/>
        </a:accent5>
        <a:accent6>
          <a:srgbClr val="E7C073"/>
        </a:accent6>
        <a:hlink>
          <a:srgbClr val="E5D9FF"/>
        </a:hlink>
        <a:folHlink>
          <a:srgbClr val="DAF2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8E6AC"/>
        </a:accent1>
        <a:accent2>
          <a:srgbClr val="CCD7FF"/>
        </a:accent2>
        <a:accent3>
          <a:srgbClr val="FFFFFF"/>
        </a:accent3>
        <a:accent4>
          <a:srgbClr val="000000"/>
        </a:accent4>
        <a:accent5>
          <a:srgbClr val="E0F0D2"/>
        </a:accent5>
        <a:accent6>
          <a:srgbClr val="B9C3E7"/>
        </a:accent6>
        <a:hlink>
          <a:srgbClr val="F2DAE1"/>
        </a:hlink>
        <a:folHlink>
          <a:srgbClr val="FFD9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ind_0601_slide</Template>
  <TotalTime>94</TotalTime>
  <Words>579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ind_0601_slide</vt:lpstr>
      <vt:lpstr>1_Default Design</vt:lpstr>
      <vt:lpstr>Слайд 1</vt:lpstr>
      <vt:lpstr>Упражнение 1</vt:lpstr>
      <vt:lpstr>Упражнение 1</vt:lpstr>
      <vt:lpstr>Упражнение 2</vt:lpstr>
      <vt:lpstr>Упражнение 2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Решите задачу! (2 минуты)</vt:lpstr>
      <vt:lpstr>Решение:</vt:lpstr>
      <vt:lpstr>Проверь себя!</vt:lpstr>
      <vt:lpstr>Проверь себя!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12</cp:revision>
  <dcterms:created xsi:type="dcterms:W3CDTF">2011-11-17T14:01:05Z</dcterms:created>
  <dcterms:modified xsi:type="dcterms:W3CDTF">2015-12-15T12:16:24Z</dcterms:modified>
</cp:coreProperties>
</file>